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2" r:id="rId2"/>
    <p:sldId id="274" r:id="rId3"/>
    <p:sldId id="280" r:id="rId4"/>
    <p:sldId id="275" r:id="rId5"/>
    <p:sldId id="276" r:id="rId6"/>
    <p:sldId id="277" r:id="rId7"/>
    <p:sldId id="278" r:id="rId8"/>
    <p:sldId id="28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0EA9B-4613-46B7-B1B1-B04B7206B2A1}" v="60" dt="2022-05-20T03:20:56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25" d="100"/>
          <a:sy n="125" d="100"/>
        </p:scale>
        <p:origin x="1662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E3439-1C7C-46DD-82E7-2FD7F947B9E1}" type="datetimeFigureOut">
              <a:rPr lang="en-NZ" smtClean="0"/>
              <a:t>15/06/2022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6115E-681F-47F7-8BA6-10B2BC3CB70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76022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chose this whakatauki to guide my work as I strove to reflect the amazing conversations, hui, Zoom workshops galore and wrangle it into something that could guide direction of travel.  It’s clear that things need to change – and not in a minor way.  My colleagues around the motu exemplify public service – working with communities to improve outcomes – but know they can do more if given a framework that enables not constrains. Today we’re exploring the possibilities for change in the frameworks we have now to support a collaborative shared governance and decision-making approach.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BEBE-4874-408F-8BA4-F7B01959E6B7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5858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4A095-B66C-74E0-EA4B-3DC64E3CC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DD138B-608C-90BE-33C1-99EE8723D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2B3EE-193F-CE30-2185-6EB09A58C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1ABB6-663D-486C-B265-45DCA3321453}" type="datetimeFigureOut">
              <a:rPr lang="en-NZ" smtClean="0"/>
              <a:t>15/06/2022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7D6B3-857C-FF0B-B598-B42B57190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5EA90-F866-D907-118F-5D648D37C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112-5705-4934-8582-A790A73616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822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3B675-4204-0DF9-1F91-DF475AE2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6C9A9B-69E1-2940-D054-2BBBD0D32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AB17F-D631-A8A1-42BC-2DE456D8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1ABB6-663D-486C-B265-45DCA3321453}" type="datetimeFigureOut">
              <a:rPr lang="en-NZ" smtClean="0"/>
              <a:t>15/06/2022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56F31-1A07-E714-7B65-9EC0FF5C9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85D44-40F0-187F-2F45-B0281397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112-5705-4934-8582-A790A73616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6166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6C3DD5-1D3B-CE00-9842-BA2BE7CC7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184EF-C2FF-C75A-9B76-E684C69CF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5CB34-16B7-8A49-24DD-A2514BAA7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1ABB6-663D-486C-B265-45DCA3321453}" type="datetimeFigureOut">
              <a:rPr lang="en-NZ" smtClean="0"/>
              <a:t>15/06/2022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3906E-65CE-CDB9-C2FB-93390821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C4399-1C57-5A64-3A65-B77F7E52E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112-5705-4934-8582-A790A73616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59935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EE6C-1403-D785-C124-EBBEF9D85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713F0-7AE4-70DF-49CF-E4BFAD3A7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FC6AB-4D5A-CCA5-229B-32F5D8F0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1ABB6-663D-486C-B265-45DCA3321453}" type="datetimeFigureOut">
              <a:rPr lang="en-NZ" smtClean="0"/>
              <a:t>15/06/2022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954AC-B58C-9604-F63A-5250C4992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5A18B-152C-5666-728C-1B491AC47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112-5705-4934-8582-A790A73616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590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B1708-98BC-7682-3DCB-4CE778B97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C670C-996B-64F7-2FCD-C2468E85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03F17-DAA8-604F-7C80-0C8BAF8E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1ABB6-663D-486C-B265-45DCA3321453}" type="datetimeFigureOut">
              <a:rPr lang="en-NZ" smtClean="0"/>
              <a:t>15/06/2022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8F8DC-2275-1482-37E5-4C1EC4420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C7A39-A5E1-0EDC-AF34-159E3888E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112-5705-4934-8582-A790A73616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5475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DF080-5C8F-E020-08DA-B67575586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9B15A-5283-49D4-6DA7-C6CDC9E56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C2C7F-99A1-F2B2-905B-F310D61C2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79C8A-C06C-D6A6-3CA0-976E8D30B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1ABB6-663D-486C-B265-45DCA3321453}" type="datetimeFigureOut">
              <a:rPr lang="en-NZ" smtClean="0"/>
              <a:t>15/06/2022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D85E9-1409-1CBF-6D41-BD13D07CF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8F081-A81A-5EE1-47C7-7F981B9E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112-5705-4934-8582-A790A73616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4480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2D8E-DE63-370F-354D-B6BF5840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1A6AB-2E40-20EB-C49F-56258F12A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E11FF-8AB0-8D23-F4CC-343B68663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285DCC-6479-DDD0-E5F4-A2943A7920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5FADE1-1E7C-56E3-D4F2-CD07ECC7D1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507D6-41E3-E41B-00A7-74A8F04F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1ABB6-663D-486C-B265-45DCA3321453}" type="datetimeFigureOut">
              <a:rPr lang="en-NZ" smtClean="0"/>
              <a:t>15/06/2022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9DD4E-971A-6A97-F1FB-EBA580E44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25E938-CD99-2BAF-4580-A7B4EF23B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112-5705-4934-8582-A790A73616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4360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649A4-4D85-D507-4ABD-15BD85FE3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080C9-3649-30E7-3F4A-ED105B65E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1ABB6-663D-486C-B265-45DCA3321453}" type="datetimeFigureOut">
              <a:rPr lang="en-NZ" smtClean="0"/>
              <a:t>15/06/2022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8C2F6-5085-E9CC-1507-47415DE10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08F818-F2C4-8F08-A7B9-6F2F229B0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112-5705-4934-8582-A790A73616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16144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5F995B-0428-5C3C-FB21-44AB93768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1ABB6-663D-486C-B265-45DCA3321453}" type="datetimeFigureOut">
              <a:rPr lang="en-NZ" smtClean="0"/>
              <a:t>15/06/2022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54062-9AE8-92DC-ABA9-2B2318721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CFAA0-8256-193B-2638-2B3EF89E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112-5705-4934-8582-A790A73616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4302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995E-AC29-EADC-EE15-31B7428A3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7179-E5EE-62D7-ABE4-058C0E399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59B19-2EE9-FC80-97C6-6DFF7794D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F4DED-0019-938D-9A90-C4636A75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1ABB6-663D-486C-B265-45DCA3321453}" type="datetimeFigureOut">
              <a:rPr lang="en-NZ" smtClean="0"/>
              <a:t>15/06/2022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299B9-1B82-41D4-670F-DF68B91A5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4FC13-3034-49D4-5AD1-E6C5C9899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112-5705-4934-8582-A790A73616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5240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26A4A-4AB3-9AAC-00D1-995FD214F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F2A0B6-325E-EDD2-78CD-403F189768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57422-DD01-9D24-A0E6-8CFB7FB48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5A1D8-63F6-4C31-A1B9-2C8DF30F1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1ABB6-663D-486C-B265-45DCA3321453}" type="datetimeFigureOut">
              <a:rPr lang="en-NZ" smtClean="0"/>
              <a:t>15/06/2022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9EDE2-4890-4EC3-E93F-D5B64BF1F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A1C60-7677-458B-9EB7-4762FA9BF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112-5705-4934-8582-A790A73616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49716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54814F-00DA-8D24-FCB6-38FB4B1D2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0E43A-41A9-7D04-9868-5432EEBF5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4EFE1-642B-B5CE-A99E-22FA34C424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1ABB6-663D-486C-B265-45DCA3321453}" type="datetimeFigureOut">
              <a:rPr lang="en-NZ" smtClean="0"/>
              <a:t>15/06/2022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FA10-471A-2946-F2A4-0D1A3701A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24B26-745E-B45A-455C-CF06743B5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53112-5705-4934-8582-A790A73616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605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ound stepping stones placed in water">
            <a:extLst>
              <a:ext uri="{FF2B5EF4-FFF2-40B4-BE49-F238E27FC236}">
                <a16:creationId xmlns:a16="http://schemas.microsoft.com/office/drawing/2014/main" id="{A27D9F1B-79BE-E1A8-26E4-E5406BA06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8" r="7430" b="3182"/>
          <a:stretch/>
        </p:blipFill>
        <p:spPr>
          <a:xfrm>
            <a:off x="20" y="-14"/>
            <a:ext cx="12188931" cy="6858013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77052-5EEC-75DD-125F-A68A406E1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307" y="957059"/>
            <a:ext cx="5837506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Raleway SemiBold" panose="020B0703030101060003" pitchFamily="34" charset="0"/>
              </a:rPr>
              <a:t>The Future for </a:t>
            </a:r>
            <a:br>
              <a:rPr lang="en-US" sz="4800" dirty="0">
                <a:solidFill>
                  <a:schemeClr val="bg1"/>
                </a:solidFill>
                <a:latin typeface="Raleway SemiBold" panose="020B0703030101060003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Raleway SemiBold" panose="020B0703030101060003" pitchFamily="34" charset="0"/>
              </a:rPr>
              <a:t>Local Government roadshow: what we heard </a:t>
            </a:r>
            <a:endParaRPr lang="en-NZ" sz="4800" dirty="0">
              <a:solidFill>
                <a:schemeClr val="bg1"/>
              </a:solidFill>
              <a:latin typeface="Raleway SemiBold" panose="020B07030301010600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81A07-C31C-5505-DA07-BDB3063DD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119" y="4812289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Raleway" panose="020B0003030101060003" pitchFamily="34" charset="0"/>
              </a:rPr>
              <a:t>Late February </a:t>
            </a:r>
          </a:p>
          <a:p>
            <a:pPr algn="l"/>
            <a:r>
              <a:rPr lang="en-US" dirty="0">
                <a:solidFill>
                  <a:srgbClr val="FFFFFF"/>
                </a:solidFill>
                <a:latin typeface="Raleway" panose="020B0003030101060003" pitchFamily="34" charset="0"/>
              </a:rPr>
              <a:t>- early March 2022</a:t>
            </a:r>
            <a:endParaRPr lang="en-NZ" dirty="0">
              <a:solidFill>
                <a:srgbClr val="FFFFFF"/>
              </a:solidFill>
              <a:latin typeface="Raleway" panose="020B0003030101060003" pitchFamily="34" charset="0"/>
            </a:endParaRP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FF57656-EECC-B4DE-7D65-14F9C5DC5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30" y="5345248"/>
            <a:ext cx="4090987" cy="99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26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5" descr="Fern">
            <a:extLst>
              <a:ext uri="{FF2B5EF4-FFF2-40B4-BE49-F238E27FC236}">
                <a16:creationId xmlns:a16="http://schemas.microsoft.com/office/drawing/2014/main" id="{455719E3-8E78-4A08-BF72-7E71F59FE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5" b="485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26ED242-BC17-495E-8A93-5C2AE38B57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267326" y="7193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400"/>
              </a:spcAft>
              <a:buSzPct val="70000"/>
            </a:pPr>
            <a:r>
              <a:rPr lang="en-US" sz="5200" dirty="0">
                <a:solidFill>
                  <a:srgbClr val="FFFFFF"/>
                </a:solidFill>
                <a:effectLst/>
                <a:latin typeface="Raleway SemiBold" panose="020B0703030101060003" pitchFamily="34" charset="0"/>
              </a:rPr>
              <a:t>Iwi and Māori 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D7FE835-D646-4349-BE7B-38AC0B610A4F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 anchorCtr="0" compatLnSpc="1">
            <a:norm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70000"/>
            </a:pPr>
            <a:endParaRPr lang="en-US" sz="200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0F703-06BE-583D-A87C-4EF5D5E1ABE2}"/>
              </a:ext>
            </a:extLst>
          </p:cNvPr>
          <p:cNvSpPr txBox="1"/>
          <p:nvPr/>
        </p:nvSpPr>
        <p:spPr>
          <a:xfrm>
            <a:off x="637033" y="4396663"/>
            <a:ext cx="109927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  <a:latin typeface="Segoe"/>
                <a:ea typeface="Calibri" panose="020F0502020204030204" pitchFamily="34" charset="0"/>
                <a:cs typeface="Times New Roman" panose="02020603050405020304" pitchFamily="18" charset="0"/>
              </a:rPr>
              <a:t>Councils of the future will be natural partners with Iwi and Māori. This significant local relationship </a:t>
            </a:r>
            <a:r>
              <a:rPr lang="en-US" sz="2400" dirty="0">
                <a:solidFill>
                  <a:schemeClr val="bg1"/>
                </a:solidFill>
                <a:latin typeface="Segoe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2400" dirty="0">
                <a:solidFill>
                  <a:schemeClr val="bg1"/>
                </a:solidFill>
                <a:effectLst/>
                <a:latin typeface="Segoe"/>
                <a:ea typeface="Calibri" panose="020F0502020204030204" pitchFamily="34" charset="0"/>
                <a:cs typeface="Times New Roman" panose="02020603050405020304" pitchFamily="18" charset="0"/>
              </a:rPr>
              <a:t>acknowledged in legislation. </a:t>
            </a:r>
            <a:endParaRPr lang="en-NZ" sz="2400" dirty="0">
              <a:solidFill>
                <a:schemeClr val="bg1"/>
              </a:solidFill>
              <a:latin typeface="Segoe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9C04EF6-2FB3-785C-10BE-A96DF08DF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0" y="6035045"/>
            <a:ext cx="2142179" cy="5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22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77052-5EEC-75DD-125F-A68A406E1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8767" y="218184"/>
            <a:ext cx="3091607" cy="10796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000" dirty="0">
                <a:latin typeface="Raleway" panose="020B0003030101060003" pitchFamily="34" charset="0"/>
              </a:rPr>
              <a:t>Councils of the future: </a:t>
            </a:r>
          </a:p>
        </p:txBody>
      </p:sp>
      <p:pic>
        <p:nvPicPr>
          <p:cNvPr id="5" name="Picture 4" descr="Books on a shelf">
            <a:extLst>
              <a:ext uri="{FF2B5EF4-FFF2-40B4-BE49-F238E27FC236}">
                <a16:creationId xmlns:a16="http://schemas.microsoft.com/office/drawing/2014/main" id="{A27D9F1B-79BE-E1A8-26E4-E5406BA06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3" r="7892" b="-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1881A07-C31C-5505-DA07-BDB3063DD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7299" y="1136992"/>
            <a:ext cx="3728180" cy="5310772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100" i="1" dirty="0">
              <a:effectLst/>
              <a:latin typeface="Segoe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100" dirty="0">
                <a:latin typeface="Segoe"/>
              </a:rPr>
              <a:t>H</a:t>
            </a:r>
            <a:r>
              <a:rPr lang="en-US" sz="2100" dirty="0">
                <a:effectLst/>
                <a:latin typeface="Segoe"/>
              </a:rPr>
              <a:t>ave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100" dirty="0">
                <a:latin typeface="Segoe"/>
              </a:rPr>
              <a:t>...</a:t>
            </a:r>
            <a:r>
              <a:rPr lang="en-US" sz="2100" dirty="0">
                <a:effectLst/>
                <a:latin typeface="Segoe"/>
              </a:rPr>
              <a:t>a clear understanding of their role in the governance system with the constitutional status of local governance protected in legislation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100" dirty="0">
                <a:latin typeface="Segoe"/>
              </a:rPr>
              <a:t>…</a:t>
            </a:r>
            <a:r>
              <a:rPr lang="en-US" sz="2100" dirty="0">
                <a:effectLst/>
                <a:latin typeface="Segoe"/>
              </a:rPr>
              <a:t>principles-based legislation supporting Councils of the future to play a key role in achieving improvements across the four wellbeings through: </a:t>
            </a:r>
          </a:p>
          <a:p>
            <a:pPr marL="571500" indent="-34290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LcPeriod"/>
            </a:pPr>
            <a:r>
              <a:rPr lang="en-US" sz="2100" dirty="0">
                <a:effectLst/>
                <a:latin typeface="Segoe"/>
              </a:rPr>
              <a:t>recognising diversity; </a:t>
            </a:r>
          </a:p>
          <a:p>
            <a:pPr marL="571500" indent="-34290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LcPeriod"/>
            </a:pPr>
            <a:r>
              <a:rPr lang="en-US" sz="2100" dirty="0">
                <a:effectLst/>
                <a:latin typeface="Segoe"/>
              </a:rPr>
              <a:t>enabling collective decision-making; giving effect to co-governance; </a:t>
            </a:r>
          </a:p>
          <a:p>
            <a:pPr marL="571500" indent="-34290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LcPeriod"/>
            </a:pPr>
            <a:r>
              <a:rPr lang="en-US" sz="2100" dirty="0">
                <a:effectLst/>
                <a:latin typeface="Segoe"/>
              </a:rPr>
              <a:t>enabling place-based responses; and </a:t>
            </a:r>
          </a:p>
          <a:p>
            <a:pPr marL="571500" indent="-34290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LcPeriod"/>
            </a:pPr>
            <a:r>
              <a:rPr lang="en-US" sz="2100" dirty="0">
                <a:effectLst/>
                <a:latin typeface="Segoe"/>
              </a:rPr>
              <a:t>utilising their convening capacity to support local delivery of local public services.</a:t>
            </a:r>
            <a:endParaRPr lang="en-US" sz="2100" dirty="0">
              <a:latin typeface="Sego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CDE1D-A2A5-7AAD-0847-DC6FA30A6448}"/>
              </a:ext>
            </a:extLst>
          </p:cNvPr>
          <p:cNvSpPr txBox="1"/>
          <p:nvPr/>
        </p:nvSpPr>
        <p:spPr>
          <a:xfrm>
            <a:off x="412999" y="398564"/>
            <a:ext cx="31293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  <a:latin typeface="Raleway SemiBold" panose="020B0703030101060003" pitchFamily="34" charset="0"/>
              </a:rPr>
              <a:t>Legislation</a:t>
            </a:r>
            <a:endParaRPr lang="en-NZ" sz="4400" dirty="0">
              <a:solidFill>
                <a:schemeClr val="bg1"/>
              </a:solidFill>
              <a:latin typeface="Raleway SemiBold" panose="020B0703030101060003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01E96C-AB16-9477-E1EF-878CBEFD4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0" y="6035045"/>
            <a:ext cx="2142179" cy="5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30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81A07-C31C-5505-DA07-BDB3063DD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8037" y="2008929"/>
            <a:ext cx="4984813" cy="4252404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Segoe"/>
              </a:rPr>
              <a:t>Are brokers, bridge builders, and connectors between communities and public services, able to align community needs with resources and services.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Segoe"/>
              </a:rPr>
              <a:t>Bring people and information together – making sure that everyone understands the issues, can have their say where and when they want to, and that a wide range of community voices are heard. </a:t>
            </a:r>
          </a:p>
          <a:p>
            <a:pPr algn="l"/>
            <a:endParaRPr lang="en-US" sz="1500" i="1" dirty="0">
              <a:effectLst/>
              <a:latin typeface="Segoe"/>
            </a:endParaRPr>
          </a:p>
        </p:txBody>
      </p:sp>
      <p:pic>
        <p:nvPicPr>
          <p:cNvPr id="5" name="Picture 4" descr="Background with colorful wooden blocks">
            <a:extLst>
              <a:ext uri="{FF2B5EF4-FFF2-40B4-BE49-F238E27FC236}">
                <a16:creationId xmlns:a16="http://schemas.microsoft.com/office/drawing/2014/main" id="{A27D9F1B-79BE-E1A8-26E4-E5406BA06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8" r="24229" b="-1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F41C6A-98A7-098A-C928-33083A3DD54B}"/>
              </a:ext>
            </a:extLst>
          </p:cNvPr>
          <p:cNvSpPr txBox="1"/>
          <p:nvPr/>
        </p:nvSpPr>
        <p:spPr>
          <a:xfrm>
            <a:off x="246789" y="372584"/>
            <a:ext cx="5096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Raleway SemiBold" panose="020B0703030101060003" pitchFamily="34" charset="0"/>
              </a:rPr>
              <a:t>Functions and roles</a:t>
            </a:r>
            <a:endParaRPr lang="en-NZ" sz="4000" dirty="0">
              <a:solidFill>
                <a:schemeClr val="bg1"/>
              </a:solidFill>
              <a:latin typeface="Raleway SemiBold" panose="020B0703030101060003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4A1FB9-A614-0122-3ED0-646099193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7512" y="353744"/>
            <a:ext cx="3974534" cy="15372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Raleway" panose="020B0003030101060003" pitchFamily="34" charset="0"/>
              </a:rPr>
              <a:t>Councils of the future:</a:t>
            </a:r>
            <a:endParaRPr lang="en-NZ" sz="3600" dirty="0">
              <a:latin typeface="Raleway" panose="020B0003030101060003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85A417B-BD4B-E6B3-CDC6-7A8F8B1C8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0" y="6035045"/>
            <a:ext cx="2142179" cy="5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82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77052-5EEC-75DD-125F-A68A406E1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1029" y="308738"/>
            <a:ext cx="3091607" cy="12388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dirty="0">
                <a:latin typeface="Raleway" panose="020B0003030101060003" pitchFamily="34" charset="0"/>
              </a:rPr>
              <a:t>Councils of the future: </a:t>
            </a:r>
          </a:p>
        </p:txBody>
      </p:sp>
      <p:pic>
        <p:nvPicPr>
          <p:cNvPr id="5" name="Picture 4" descr="Colorful wheel patterns">
            <a:extLst>
              <a:ext uri="{FF2B5EF4-FFF2-40B4-BE49-F238E27FC236}">
                <a16:creationId xmlns:a16="http://schemas.microsoft.com/office/drawing/2014/main" id="{A27D9F1B-79BE-E1A8-26E4-E5406BA06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69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1881A07-C31C-5505-DA07-BDB3063DD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1774" y="1433544"/>
            <a:ext cx="3758964" cy="489333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300" i="1" dirty="0">
              <a:effectLst/>
              <a:latin typeface="Segoe"/>
            </a:endParaRP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"/>
              </a:rPr>
              <a:t>H</a:t>
            </a:r>
            <a:r>
              <a:rPr lang="en-US" sz="1800" dirty="0">
                <a:effectLst/>
                <a:latin typeface="Segoe"/>
              </a:rPr>
              <a:t>ave a clear place in Aotearoa’s governance system. 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Segoe"/>
              </a:rPr>
              <a:t>Are allocated, and in turn can allocate or delegate, functions, and roles at the most appropriate scale, whether that is community, rohe, town or city, sub-national, or national levels. 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Segoe"/>
              </a:rPr>
              <a:t>Have a mutually respectful relationship with central government, and 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"/>
              </a:rPr>
              <a:t>Access to a</a:t>
            </a:r>
            <a:r>
              <a:rPr lang="en-US" sz="1800" dirty="0">
                <a:effectLst/>
                <a:latin typeface="Segoe"/>
              </a:rPr>
              <a:t>n integrated governance system that provides flexibility and supports collaboration in pursuit of shared interests and outcomes. </a:t>
            </a:r>
            <a:endParaRPr lang="en-US" sz="1800" dirty="0">
              <a:latin typeface="Segoe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CDE1D-A2A5-7AAD-0847-DC6FA30A6448}"/>
              </a:ext>
            </a:extLst>
          </p:cNvPr>
          <p:cNvSpPr txBox="1"/>
          <p:nvPr/>
        </p:nvSpPr>
        <p:spPr>
          <a:xfrm>
            <a:off x="3934871" y="573815"/>
            <a:ext cx="380143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  <a:latin typeface="Raleway SemiBold" panose="020B0703030101060003" pitchFamily="34" charset="0"/>
              </a:rPr>
              <a:t>Central </a:t>
            </a:r>
          </a:p>
          <a:p>
            <a:pPr algn="r"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  <a:latin typeface="Raleway SemiBold" panose="020B0703030101060003" pitchFamily="34" charset="0"/>
              </a:rPr>
              <a:t>and local </a:t>
            </a:r>
          </a:p>
          <a:p>
            <a:pPr algn="r"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  <a:latin typeface="Raleway SemiBold" panose="020B0703030101060003" pitchFamily="34" charset="0"/>
              </a:rPr>
              <a:t>governance partnership</a:t>
            </a:r>
            <a:endParaRPr lang="en-NZ" sz="4400" dirty="0">
              <a:solidFill>
                <a:schemeClr val="bg1"/>
              </a:solidFill>
              <a:latin typeface="Raleway SemiBold" panose="020B0703030101060003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5B350D1-C2E7-2EDE-EBFB-7FCFB0BA9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0" y="6035045"/>
            <a:ext cx="2142179" cy="5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7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77052-5EEC-75DD-125F-A68A406E1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792" y="316501"/>
            <a:ext cx="5331909" cy="114945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400" dirty="0">
                <a:latin typeface="Raleway "/>
              </a:rPr>
              <a:t>Councils of the </a:t>
            </a:r>
            <a:br>
              <a:rPr lang="en-US" sz="4400" dirty="0">
                <a:latin typeface="Raleway "/>
              </a:rPr>
            </a:br>
            <a:r>
              <a:rPr lang="en-US" sz="4400" dirty="0">
                <a:latin typeface="Raleway "/>
              </a:rPr>
              <a:t>future: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81A07-C31C-5505-DA07-BDB3063DD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132" y="1609720"/>
            <a:ext cx="4406777" cy="5140171"/>
          </a:xfrm>
        </p:spPr>
        <p:txBody>
          <a:bodyPr vert="horz" lIns="91440" tIns="45720" rIns="91440" bIns="45720" rtlCol="0">
            <a:noAutofit/>
          </a:bodyPr>
          <a:lstStyle/>
          <a:p>
            <a:pPr algn="l">
              <a:lnSpc>
                <a:spcPct val="10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Segoe"/>
                <a:ea typeface="Calibri" panose="020F0502020204030204" pitchFamily="34" charset="0"/>
                <a:cs typeface="Times New Roman" panose="02020603050405020304" pitchFamily="18" charset="0"/>
              </a:rPr>
              <a:t>Have a funding and financing system that:</a:t>
            </a:r>
            <a:endParaRPr lang="en-NZ" sz="1800" dirty="0">
              <a:effectLst/>
              <a:latin typeface="Sego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0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US" sz="1800" dirty="0">
                <a:effectLst/>
                <a:latin typeface="Segoe"/>
                <a:ea typeface="Calibri" panose="020F0502020204030204" pitchFamily="34" charset="0"/>
                <a:cs typeface="Times New Roman" panose="02020603050405020304" pitchFamily="18" charset="0"/>
              </a:rPr>
              <a:t>supports fair allocation and equitable distribution of resources across the public service system </a:t>
            </a:r>
            <a:endParaRPr lang="en-NZ" dirty="0">
              <a:latin typeface="Sego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0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US" sz="1800" dirty="0">
                <a:effectLst/>
                <a:latin typeface="Segoe"/>
                <a:ea typeface="Calibri" panose="020F0502020204030204" pitchFamily="34" charset="0"/>
                <a:cs typeface="Times New Roman" panose="02020603050405020304" pitchFamily="18" charset="0"/>
              </a:rPr>
              <a:t>enables decision-makers to make the best use of limited resources </a:t>
            </a:r>
            <a:endParaRPr lang="en-US" sz="1800" dirty="0">
              <a:effectLst/>
              <a:latin typeface="Segoe"/>
            </a:endParaRPr>
          </a:p>
          <a:p>
            <a:pPr marL="742950" lvl="1" indent="-285750" algn="l">
              <a:lnSpc>
                <a:spcPct val="100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US" sz="1800" dirty="0">
                <a:latin typeface="Segoe"/>
              </a:rPr>
              <a:t>provides </a:t>
            </a:r>
            <a:r>
              <a:rPr lang="en-US" sz="1800" dirty="0">
                <a:effectLst/>
                <a:latin typeface="Segoe"/>
              </a:rPr>
              <a:t>wider choices in funding models, and a range of funding tools and solutions that can be utilised between central and local government, Iwi and Māori and communities. </a:t>
            </a:r>
            <a:endParaRPr lang="en-US" sz="1800" dirty="0">
              <a:latin typeface="Segoe"/>
            </a:endParaRPr>
          </a:p>
        </p:txBody>
      </p:sp>
      <p:pic>
        <p:nvPicPr>
          <p:cNvPr id="5" name="Picture 4" descr="Green shopping trolley in supermarket">
            <a:extLst>
              <a:ext uri="{FF2B5EF4-FFF2-40B4-BE49-F238E27FC236}">
                <a16:creationId xmlns:a16="http://schemas.microsoft.com/office/drawing/2014/main" id="{A27D9F1B-79BE-E1A8-26E4-E5406BA06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r="15858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BCDE1D-A2A5-7AAD-0847-DC6FA30A6448}"/>
              </a:ext>
            </a:extLst>
          </p:cNvPr>
          <p:cNvSpPr txBox="1"/>
          <p:nvPr/>
        </p:nvSpPr>
        <p:spPr>
          <a:xfrm>
            <a:off x="8144907" y="275208"/>
            <a:ext cx="3671197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anose="020B0703030101060003" pitchFamily="34" charset="0"/>
              </a:rPr>
              <a:t>Funding and</a:t>
            </a:r>
          </a:p>
          <a:p>
            <a:pPr algn="r">
              <a:spcAft>
                <a:spcPts val="600"/>
              </a:spcAft>
            </a:pP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anose="020B0703030101060003" pitchFamily="34" charset="0"/>
              </a:rPr>
              <a:t>Financing</a:t>
            </a:r>
            <a:endParaRPr lang="en-NZ" sz="4400" dirty="0">
              <a:solidFill>
                <a:schemeClr val="tx1">
                  <a:lumMod val="95000"/>
                  <a:lumOff val="5000"/>
                </a:schemeClr>
              </a:solidFill>
              <a:latin typeface="Raleway SemiBold" panose="020B0703030101060003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BAC80D-F162-21BB-2350-72B2EE3E1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0" y="6035045"/>
            <a:ext cx="2142179" cy="5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63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77052-5EEC-75DD-125F-A68A406E1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658" y="-135806"/>
            <a:ext cx="4382967" cy="2705100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000" dirty="0">
                <a:effectLst/>
                <a:latin typeface="Raleway" panose="020B0003030101060003" pitchFamily="34" charset="0"/>
              </a:rPr>
              <a:t>Councils and central government agencies of the future</a:t>
            </a:r>
            <a:r>
              <a:rPr lang="en-US" sz="4000" dirty="0">
                <a:latin typeface="Raleway" panose="020B0003030101060003" pitchFamily="34" charset="0"/>
              </a:rPr>
              <a:t>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81A07-C31C-5505-DA07-BDB3063DD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5658" y="2822966"/>
            <a:ext cx="4473686" cy="3657600"/>
          </a:xfrm>
          <a:noFill/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latin typeface="Segoe"/>
              </a:rPr>
              <a:t>Have shared access to </a:t>
            </a:r>
            <a:endParaRPr lang="en-US" dirty="0">
              <a:effectLst/>
              <a:latin typeface="Segoe"/>
            </a:endParaRPr>
          </a:p>
          <a:p>
            <a:pPr algn="l">
              <a:lnSpc>
                <a:spcPct val="100000"/>
              </a:lnSpc>
            </a:pPr>
            <a:r>
              <a:rPr lang="en-US" dirty="0">
                <a:effectLst/>
                <a:latin typeface="Segoe"/>
              </a:rPr>
              <a:t>…a </a:t>
            </a:r>
            <a:r>
              <a:rPr lang="en-US" dirty="0" err="1">
                <a:effectLst/>
                <a:latin typeface="Segoe"/>
              </a:rPr>
              <a:t>centralised</a:t>
            </a:r>
            <a:r>
              <a:rPr lang="en-US" dirty="0">
                <a:effectLst/>
                <a:latin typeface="Segoe"/>
              </a:rPr>
              <a:t>, integrated information clearing house </a:t>
            </a:r>
            <a:endParaRPr lang="en-US" dirty="0">
              <a:latin typeface="Segoe"/>
            </a:endParaRPr>
          </a:p>
          <a:p>
            <a:pPr algn="l">
              <a:lnSpc>
                <a:spcPct val="100000"/>
              </a:lnSpc>
            </a:pPr>
            <a:r>
              <a:rPr lang="en-US" dirty="0">
                <a:effectLst/>
                <a:latin typeface="Segoe"/>
              </a:rPr>
              <a:t>…local data that enables evaluation of locally designed and delivered projects and the contribution of local governance to wellbeing outcomes at community, rohe, regional, sub-national and national level. </a:t>
            </a:r>
            <a:endParaRPr lang="en-US" dirty="0">
              <a:latin typeface="Segoe"/>
            </a:endParaRPr>
          </a:p>
        </p:txBody>
      </p:sp>
      <p:pic>
        <p:nvPicPr>
          <p:cNvPr id="5" name="Picture 4" descr="A network made up of connected lines and dots">
            <a:extLst>
              <a:ext uri="{FF2B5EF4-FFF2-40B4-BE49-F238E27FC236}">
                <a16:creationId xmlns:a16="http://schemas.microsoft.com/office/drawing/2014/main" id="{A27D9F1B-79BE-E1A8-26E4-E5406BA06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" r="-1" b="-1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BCDE1D-A2A5-7AAD-0847-DC6FA30A6448}"/>
              </a:ext>
            </a:extLst>
          </p:cNvPr>
          <p:cNvSpPr txBox="1"/>
          <p:nvPr/>
        </p:nvSpPr>
        <p:spPr>
          <a:xfrm>
            <a:off x="415961" y="423791"/>
            <a:ext cx="57855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dirty="0">
                <a:solidFill>
                  <a:srgbClr val="FF0000"/>
                </a:solidFill>
                <a:latin typeface="Raleway SemiBold" panose="020B0703030101060003" pitchFamily="34" charset="0"/>
              </a:rPr>
              <a:t>Information and data</a:t>
            </a:r>
            <a:endParaRPr lang="en-NZ" sz="4400" dirty="0">
              <a:solidFill>
                <a:srgbClr val="FF0000"/>
              </a:solidFill>
              <a:latin typeface="Raleway SemiBold" panose="020B0703030101060003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2835BD3-6C3F-2357-3366-2835755AB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0" y="6035045"/>
            <a:ext cx="2142179" cy="5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9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77052-5EEC-75DD-125F-A68A406E1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9759" y="465922"/>
            <a:ext cx="4382967" cy="147637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 dirty="0">
                <a:effectLst/>
                <a:latin typeface="Raleway" panose="020B0003030101060003" pitchFamily="34" charset="0"/>
              </a:rPr>
              <a:t>Councils and central government agencies of the future</a:t>
            </a:r>
            <a:r>
              <a:rPr lang="en-US" sz="3200" dirty="0">
                <a:latin typeface="Raleway" panose="020B0003030101060003" pitchFamily="34" charset="0"/>
              </a:rPr>
              <a:t>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81A07-C31C-5505-DA07-BDB3063DD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5658" y="2101582"/>
            <a:ext cx="4398602" cy="4886325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200" dirty="0">
                <a:latin typeface="Segoe"/>
              </a:rPr>
              <a:t>Have</a:t>
            </a:r>
            <a:endParaRPr lang="en-US" sz="2200" dirty="0">
              <a:effectLst/>
              <a:latin typeface="Segoe"/>
            </a:endParaRPr>
          </a:p>
          <a:p>
            <a:pPr algn="l">
              <a:lnSpc>
                <a:spcPct val="100000"/>
              </a:lnSpc>
            </a:pPr>
            <a:r>
              <a:rPr lang="en-US" sz="2200" dirty="0">
                <a:effectLst/>
                <a:latin typeface="Segoe"/>
              </a:rPr>
              <a:t>…the required capacity and capability to successfully partner with Iwi and Māori </a:t>
            </a:r>
          </a:p>
          <a:p>
            <a:pPr algn="l">
              <a:lnSpc>
                <a:spcPct val="100000"/>
              </a:lnSpc>
            </a:pPr>
            <a:r>
              <a:rPr lang="en-US" sz="2200" dirty="0">
                <a:latin typeface="Segoe"/>
              </a:rPr>
              <a:t>…</a:t>
            </a:r>
            <a:r>
              <a:rPr lang="en-US" sz="2200" dirty="0">
                <a:effectLst/>
                <a:latin typeface="Segoe"/>
              </a:rPr>
              <a:t>a shared understanding of public service capabilities to operate successfully in a reshaped local governance sector</a:t>
            </a:r>
            <a:endParaRPr lang="en-US" sz="2200" dirty="0">
              <a:latin typeface="Segoe"/>
            </a:endParaRPr>
          </a:p>
          <a:p>
            <a:pPr algn="l">
              <a:lnSpc>
                <a:spcPct val="100000"/>
              </a:lnSpc>
            </a:pPr>
            <a:r>
              <a:rPr lang="en-US" sz="2200" dirty="0">
                <a:effectLst/>
                <a:latin typeface="Segoe"/>
              </a:rPr>
              <a:t>…are committed to joint workforce planning and development. </a:t>
            </a:r>
            <a:endParaRPr lang="en-US" sz="2200" dirty="0">
              <a:latin typeface="Segoe"/>
            </a:endParaRPr>
          </a:p>
        </p:txBody>
      </p:sp>
      <p:pic>
        <p:nvPicPr>
          <p:cNvPr id="5" name="Picture 4" descr="Hand molding clay">
            <a:extLst>
              <a:ext uri="{FF2B5EF4-FFF2-40B4-BE49-F238E27FC236}">
                <a16:creationId xmlns:a16="http://schemas.microsoft.com/office/drawing/2014/main" id="{A27D9F1B-79BE-E1A8-26E4-E5406BA06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r="14450"/>
          <a:stretch/>
        </p:blipFill>
        <p:spPr>
          <a:xfrm>
            <a:off x="0" y="10"/>
            <a:ext cx="6992881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BCDE1D-A2A5-7AAD-0847-DC6FA30A6448}"/>
              </a:ext>
            </a:extLst>
          </p:cNvPr>
          <p:cNvSpPr txBox="1"/>
          <p:nvPr/>
        </p:nvSpPr>
        <p:spPr>
          <a:xfrm>
            <a:off x="297775" y="345983"/>
            <a:ext cx="54583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dirty="0">
                <a:solidFill>
                  <a:srgbClr val="FFC000"/>
                </a:solidFill>
                <a:latin typeface="Raleway SemiBold" panose="020B0703030101060003" pitchFamily="34" charset="0"/>
              </a:rPr>
              <a:t>Workforce capacity and capability</a:t>
            </a:r>
            <a:endParaRPr lang="en-NZ" sz="4400" dirty="0">
              <a:solidFill>
                <a:srgbClr val="FFC000"/>
              </a:solidFill>
              <a:latin typeface="Raleway SemiBold" panose="020B0703030101060003" pitchFamily="34" charset="0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4B3FDAD-6D16-5EF5-52CC-435C54C20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0" y="6035045"/>
            <a:ext cx="2142179" cy="5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55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563</Words>
  <Application>Microsoft Office PowerPoint</Application>
  <PresentationFormat>Widescreen</PresentationFormat>
  <Paragraphs>48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Raleway </vt:lpstr>
      <vt:lpstr>Segoe</vt:lpstr>
      <vt:lpstr>Arial</vt:lpstr>
      <vt:lpstr>Calibri</vt:lpstr>
      <vt:lpstr>Calibri Light</vt:lpstr>
      <vt:lpstr>Raleway</vt:lpstr>
      <vt:lpstr>Raleway SemiBold</vt:lpstr>
      <vt:lpstr>Office Theme</vt:lpstr>
      <vt:lpstr>The Future for  Local Government roadshow: what we heard </vt:lpstr>
      <vt:lpstr>Iwi and Māori </vt:lpstr>
      <vt:lpstr>Councils of the future: </vt:lpstr>
      <vt:lpstr>Councils of the future:</vt:lpstr>
      <vt:lpstr>Councils of the future: </vt:lpstr>
      <vt:lpstr>Councils of the  future: </vt:lpstr>
      <vt:lpstr>Councils and central government agencies of the future: </vt:lpstr>
      <vt:lpstr>Councils and central government agencies of the future: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Local Governance Workshops</dc:title>
  <dc:creator>Wendy Moore</dc:creator>
  <cp:lastModifiedBy>Benjamin Swale</cp:lastModifiedBy>
  <cp:revision>4</cp:revision>
  <dcterms:created xsi:type="dcterms:W3CDTF">2022-05-17T02:56:59Z</dcterms:created>
  <dcterms:modified xsi:type="dcterms:W3CDTF">2022-06-14T23:18:04Z</dcterms:modified>
</cp:coreProperties>
</file>